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7" r:id="rId2"/>
    <p:sldId id="324" r:id="rId3"/>
    <p:sldId id="325" r:id="rId4"/>
    <p:sldId id="326" r:id="rId5"/>
    <p:sldId id="327" r:id="rId6"/>
    <p:sldId id="348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9" r:id="rId20"/>
    <p:sldId id="341" r:id="rId21"/>
    <p:sldId id="342" r:id="rId22"/>
    <p:sldId id="343" r:id="rId23"/>
    <p:sldId id="344" r:id="rId24"/>
    <p:sldId id="345" r:id="rId25"/>
    <p:sldId id="346" r:id="rId26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251" autoAdjust="0"/>
  </p:normalViewPr>
  <p:slideViewPr>
    <p:cSldViewPr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D491-F6B7-435A-90C8-2D195876AEAD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7A346-EFBE-46CD-A11C-14BDE54184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9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C1EA5-CA57-45F3-BC0D-C27DF1B6C5FF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107C-10C8-4663-840F-38DEE8B136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38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Boven </a:t>
            </a:r>
            <a:r>
              <a:rPr lang="nl-NL" dirty="0" err="1" smtClean="0"/>
              <a:t>gronds</a:t>
            </a:r>
            <a:r>
              <a:rPr lang="nl-NL" dirty="0" smtClean="0"/>
              <a:t> deel en ondergronds deel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00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 smtClean="0"/>
              <a:t>Te koud: geel </a:t>
            </a:r>
            <a:r>
              <a:rPr lang="nl-NL" altLang="nl-NL" sz="1000" dirty="0" smtClean="0"/>
              <a:t>(fotosynthese     )</a:t>
            </a:r>
            <a:r>
              <a:rPr lang="nl-NL" altLang="nl-NL" dirty="0" smtClean="0"/>
              <a:t> en/of paars (fosfaat).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29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Droge grond</a:t>
            </a:r>
            <a:r>
              <a:rPr lang="nl-NL" dirty="0" smtClean="0">
                <a:sym typeface="Wingdings" panose="05000000000000000000" pitchFamily="2" charset="2"/>
              </a:rPr>
              <a:t> sluiten van huidmondjes en geen opname van voedingsstoffen</a:t>
            </a:r>
            <a:r>
              <a:rPr lang="nl-NL" baseline="0" dirty="0" smtClean="0">
                <a:sym typeface="Wingdings" panose="05000000000000000000" pitchFamily="2" charset="2"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54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 de bloei </a:t>
            </a:r>
            <a:r>
              <a:rPr lang="nl-NL" dirty="0" smtClean="0">
                <a:sym typeface="Wingdings" panose="05000000000000000000" pitchFamily="2" charset="2"/>
              </a:rPr>
              <a:t> suikers richting de kolf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636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44893-4132-4EB8-B2B6-847F9D9D3994}" type="slidenum">
              <a:rPr lang="en-US" altLang="nl-NL" smtClean="0"/>
              <a:pPr>
                <a:defRPr/>
              </a:pPr>
              <a:t>21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86095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44893-4132-4EB8-B2B6-847F9D9D3994}" type="slidenum">
              <a:rPr lang="en-US" altLang="nl-NL" smtClean="0"/>
              <a:pPr>
                <a:defRPr/>
              </a:pPr>
              <a:t>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3998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Lage temp</a:t>
            </a:r>
            <a:r>
              <a:rPr lang="nl-NL" baseline="0" dirty="0" smtClean="0"/>
              <a:t> in 1</a:t>
            </a:r>
            <a:r>
              <a:rPr lang="nl-NL" baseline="30000" dirty="0" smtClean="0"/>
              <a:t>e</a:t>
            </a:r>
            <a:r>
              <a:rPr lang="nl-NL" baseline="0" dirty="0" smtClean="0"/>
              <a:t> helft groeiseizoen</a:t>
            </a:r>
            <a:r>
              <a:rPr lang="nl-NL" baseline="0" dirty="0" smtClean="0">
                <a:sym typeface="Wingdings" panose="05000000000000000000" pitchFamily="2" charset="2"/>
              </a:rPr>
              <a:t>  later bloeien lager kolfaandeel </a:t>
            </a:r>
          </a:p>
          <a:p>
            <a:r>
              <a:rPr lang="nl-NL" baseline="0" dirty="0" smtClean="0">
                <a:sym typeface="Wingdings" panose="05000000000000000000" pitchFamily="2" charset="2"/>
              </a:rPr>
              <a:t>Slecht vochtvoorziening tijdens bloei laag kolfaandeel </a:t>
            </a:r>
          </a:p>
          <a:p>
            <a:r>
              <a:rPr lang="nl-NL" baseline="0" dirty="0" smtClean="0">
                <a:sym typeface="Wingdings" panose="05000000000000000000" pitchFamily="2" charset="2"/>
              </a:rPr>
              <a:t>Hoge temp bij afrijping zijn ongunstig voor kolfaandeel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734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44893-4132-4EB8-B2B6-847F9D9D3994}" type="slidenum">
              <a:rPr lang="en-US" altLang="nl-NL" smtClean="0"/>
              <a:pPr>
                <a:defRPr/>
              </a:pPr>
              <a:t>25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7087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Eerst vooral uit blad</a:t>
            </a:r>
            <a:r>
              <a:rPr lang="nl-NL" dirty="0" smtClean="0">
                <a:sym typeface="Wingdings" panose="05000000000000000000" pitchFamily="2" charset="2"/>
              </a:rPr>
              <a:t> na 4-5 bladstadium ontwikkeling stengel</a:t>
            </a:r>
            <a:r>
              <a:rPr lang="nl-NL" baseline="0" dirty="0" smtClean="0">
                <a:sym typeface="Wingdings" panose="05000000000000000000" pitchFamily="2" charset="2"/>
              </a:rPr>
              <a:t>  15/16 </a:t>
            </a:r>
          </a:p>
          <a:p>
            <a:r>
              <a:rPr lang="nl-NL" baseline="0" dirty="0" smtClean="0">
                <a:sym typeface="Wingdings" panose="05000000000000000000" pitchFamily="2" charset="2"/>
              </a:rPr>
              <a:t>Groei is </a:t>
            </a:r>
            <a:r>
              <a:rPr lang="nl-NL" baseline="0" dirty="0" err="1" smtClean="0">
                <a:sym typeface="Wingdings" panose="05000000000000000000" pitchFamily="2" charset="2"/>
              </a:rPr>
              <a:t>rechtomhoog</a:t>
            </a:r>
            <a:r>
              <a:rPr lang="nl-NL" baseline="0" dirty="0" smtClean="0">
                <a:sym typeface="Wingdings" panose="05000000000000000000" pitchFamily="2" charset="2"/>
              </a:rPr>
              <a:t> alleen bij lage dichtheid of randen kans op zijgroei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05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- mannelijke(pluim) en vrouwelijke (kolf)  </a:t>
            </a:r>
          </a:p>
          <a:p>
            <a:pPr>
              <a:buNone/>
            </a:pPr>
            <a:r>
              <a:rPr lang="nl-NL" dirty="0" smtClean="0"/>
              <a:t>            bloemen zijn van elkaar gescheiden op 1 </a:t>
            </a:r>
            <a:r>
              <a:rPr lang="nl-NL" dirty="0" smtClean="0"/>
              <a:t>plant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Stuifmeel in de helmknoppen</a:t>
            </a:r>
            <a:r>
              <a:rPr lang="nl-NL" baseline="0" dirty="0" smtClean="0"/>
              <a:t> 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68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Kroonwortel met name voor de stevigheid,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80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Eind</a:t>
            </a:r>
            <a:r>
              <a:rPr lang="nl-NL" baseline="0" dirty="0" smtClean="0"/>
              <a:t> juni is het dichtgegroeid</a:t>
            </a:r>
            <a:r>
              <a:rPr lang="nl-NL" baseline="0" dirty="0" smtClean="0">
                <a:sym typeface="Wingdings" panose="05000000000000000000" pitchFamily="2" charset="2"/>
              </a:rPr>
              <a:t> de hoogte in met de plant om zon te krijgen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75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Warm</a:t>
            </a:r>
            <a:r>
              <a:rPr lang="nl-NL" dirty="0" smtClean="0">
                <a:sym typeface="Wingdings" pitchFamily="2" charset="2"/>
              </a:rPr>
              <a:t> verticaal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Koud  horizontaal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48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Aanleg</a:t>
            </a:r>
            <a:r>
              <a:rPr lang="nl-NL" baseline="0" dirty="0" smtClean="0"/>
              <a:t> bloei i</a:t>
            </a:r>
            <a:r>
              <a:rPr lang="nl-NL" dirty="0" smtClean="0"/>
              <a:t>n 4-5 bladstadium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Mannelijke</a:t>
            </a:r>
            <a:r>
              <a:rPr lang="nl-NL" baseline="0" dirty="0" smtClean="0"/>
              <a:t> bloei is eerder dan kolf bloei. </a:t>
            </a:r>
            <a:r>
              <a:rPr lang="nl-NL" baseline="0" dirty="0" smtClean="0">
                <a:sym typeface="Wingdings" panose="05000000000000000000" pitchFamily="2" charset="2"/>
              </a:rPr>
              <a:t> geen zelfbestuiving hierdoor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>
                <a:sym typeface="Wingdings" panose="05000000000000000000" pitchFamily="2" charset="2"/>
              </a:rPr>
              <a:t>Bloei kolf ongeveer na 7 weken van inzaaien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 smtClean="0"/>
              <a:t>Te koud: geel </a:t>
            </a:r>
            <a:r>
              <a:rPr lang="nl-NL" altLang="nl-NL" sz="1000" dirty="0" smtClean="0"/>
              <a:t>(fotosynthese     )</a:t>
            </a:r>
            <a:r>
              <a:rPr lang="nl-NL" altLang="nl-NL" dirty="0" smtClean="0"/>
              <a:t> en/of paars (fosfaat).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2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Vochtgehalte gemiddeld in een rijpe korrel 30-40%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01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Opkomst-</a:t>
            </a:r>
            <a:r>
              <a:rPr lang="nl-NL" baseline="0" dirty="0" smtClean="0"/>
              <a:t> jeugdgroei- </a:t>
            </a:r>
            <a:r>
              <a:rPr lang="nl-NL" baseline="0" dirty="0" err="1" smtClean="0"/>
              <a:t>schiten</a:t>
            </a:r>
            <a:r>
              <a:rPr lang="nl-NL" baseline="0" dirty="0" smtClean="0"/>
              <a:t>- bloeiproces- korrelvulling- afrijping </a:t>
            </a:r>
          </a:p>
          <a:p>
            <a:r>
              <a:rPr lang="nl-NL" baseline="0" dirty="0" smtClean="0"/>
              <a:t>Onkruidbestrijding in de 2/3</a:t>
            </a:r>
            <a:r>
              <a:rPr lang="nl-NL" baseline="30000" dirty="0" smtClean="0"/>
              <a:t>e</a:t>
            </a:r>
            <a:r>
              <a:rPr lang="nl-NL" baseline="0" dirty="0" smtClean="0"/>
              <a:t> week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91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pPr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hoe-groeit-mais-het-hele-groeiproces-van-maiskorrel-tot-maiskolf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2. Het gewas 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-324544" y="2348880"/>
            <a:ext cx="6400800" cy="1752600"/>
          </a:xfrm>
        </p:spPr>
        <p:txBody>
          <a:bodyPr/>
          <a:lstStyle/>
          <a:p>
            <a:r>
              <a:rPr lang="nl-NL" dirty="0" smtClean="0"/>
              <a:t>Voedergewassen </a:t>
            </a:r>
          </a:p>
        </p:txBody>
      </p:sp>
    </p:spTree>
    <p:extLst>
      <p:ext uri="{BB962C8B-B14F-4D97-AF65-F5344CB8AC3E}">
        <p14:creationId xmlns:p14="http://schemas.microsoft.com/office/powerpoint/2010/main" val="689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Blad- en stengelontwikkeling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Gemiddeld elke 6 dagen nieuw blad </a:t>
            </a:r>
          </a:p>
          <a:p>
            <a:r>
              <a:rPr lang="nl-NL" dirty="0" smtClean="0"/>
              <a:t>Eerst wortels, daarna stengel</a:t>
            </a:r>
          </a:p>
          <a:p>
            <a:r>
              <a:rPr lang="nl-NL" dirty="0" smtClean="0"/>
              <a:t>Groei stengel tot na de bloei </a:t>
            </a:r>
          </a:p>
          <a:p>
            <a:r>
              <a:rPr lang="nl-NL" dirty="0" smtClean="0"/>
              <a:t>Bladoppervlak het grootst tijdens de bloei 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Geheel afhankelijk van:</a:t>
            </a:r>
          </a:p>
          <a:p>
            <a:pPr>
              <a:buNone/>
            </a:pPr>
            <a:r>
              <a:rPr lang="nl-NL" dirty="0" smtClean="0"/>
              <a:t> 		- zaaitijdstip</a:t>
            </a:r>
          </a:p>
          <a:p>
            <a:pPr>
              <a:buNone/>
            </a:pPr>
            <a:r>
              <a:rPr lang="nl-NL" dirty="0" smtClean="0"/>
              <a:t>		- jaar </a:t>
            </a:r>
          </a:p>
          <a:p>
            <a:pPr>
              <a:buNone/>
            </a:pPr>
            <a:r>
              <a:rPr lang="nl-NL" dirty="0" smtClean="0"/>
              <a:t>		- ras </a:t>
            </a:r>
          </a:p>
          <a:p>
            <a:pPr>
              <a:buNone/>
            </a:pPr>
            <a:r>
              <a:rPr lang="nl-NL" dirty="0" smtClean="0"/>
              <a:t>		- grondsoort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10</a:t>
            </a:fld>
            <a:endParaRPr lang="en-US" altLang="nl-NL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78819"/>
            <a:ext cx="3763422" cy="297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9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Wortelontwikkeling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196752"/>
            <a:ext cx="8244408" cy="4929411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Tot 3 weken </a:t>
            </a:r>
            <a:r>
              <a:rPr lang="nl-NL" dirty="0" smtClean="0">
                <a:sym typeface="Wingdings" pitchFamily="2" charset="2"/>
              </a:rPr>
              <a:t>k</a:t>
            </a:r>
            <a:r>
              <a:rPr lang="nl-NL" dirty="0" smtClean="0"/>
              <a:t>iemwortel met enkele kroonwortels</a:t>
            </a:r>
          </a:p>
          <a:p>
            <a:r>
              <a:rPr lang="nl-NL" dirty="0" smtClean="0"/>
              <a:t>Tot bloei </a:t>
            </a:r>
            <a:r>
              <a:rPr lang="nl-NL" dirty="0" smtClean="0">
                <a:sym typeface="Wingdings" pitchFamily="2" charset="2"/>
              </a:rPr>
              <a:t> nieuwe kransen bijwortels </a:t>
            </a:r>
          </a:p>
          <a:p>
            <a:r>
              <a:rPr lang="nl-NL" dirty="0" smtClean="0">
                <a:sym typeface="Wingdings" pitchFamily="2" charset="2"/>
              </a:rPr>
              <a:t>Na bloei geen nieuwe vorming wortels, afsterving wortels</a:t>
            </a: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Diepte na 6 weken 40cm </a:t>
            </a:r>
            <a:r>
              <a:rPr lang="nl-NL" dirty="0" smtClean="0"/>
              <a:t> </a:t>
            </a:r>
          </a:p>
          <a:p>
            <a:r>
              <a:rPr lang="nl-NL" dirty="0" smtClean="0"/>
              <a:t>Diepte bij ongestoord profiel 120cm</a:t>
            </a:r>
          </a:p>
          <a:p>
            <a:endParaRPr lang="nl-NL" dirty="0" smtClean="0"/>
          </a:p>
          <a:p>
            <a:r>
              <a:rPr lang="nl-NL" dirty="0" smtClean="0"/>
              <a:t>Groei richting wortels hangt af van temperatuur </a:t>
            </a:r>
          </a:p>
          <a:p>
            <a:pPr>
              <a:buNone/>
            </a:pPr>
            <a:r>
              <a:rPr lang="nl-NL" dirty="0" smtClean="0"/>
              <a:t>		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907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Bloei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340768"/>
            <a:ext cx="8507288" cy="51206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= overgang van vegetatieve naar generatieve ontwikkeling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Mannelijk</a:t>
            </a:r>
            <a:r>
              <a:rPr lang="nl-NL" dirty="0" smtClean="0">
                <a:sym typeface="Wingdings" pitchFamily="2" charset="2"/>
              </a:rPr>
              <a:t> start met meeldraden 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Vrouwelijk kolfkwasten </a:t>
            </a: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Tijdstip bloei is rasafhankelijk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Tijdens en vlak na de bloei is gewas gevoelig stressfactoren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Vochttekort 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Temperatuur 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Lichtintensiteit </a:t>
            </a: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970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Korrelvulling en </a:t>
            </a:r>
            <a:r>
              <a:rPr lang="nl-NL" dirty="0" err="1" smtClean="0"/>
              <a:t>afrijping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= herverdeling van suikers en nutriënten uit de stengel naar de kolf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13</a:t>
            </a:fld>
            <a:endParaRPr lang="en-US" altLang="nl-NL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82" y="2780928"/>
            <a:ext cx="8817118" cy="37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5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14</a:t>
            </a:fld>
            <a:endParaRPr lang="en-US" altLang="nl-NL"/>
          </a:p>
        </p:txBody>
      </p:sp>
      <p:pic>
        <p:nvPicPr>
          <p:cNvPr id="68610" name="Picture 2" descr="http://orca.maismanager.be/Portals/15/Afbeeldingen/groot/blz-52-5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52" y="980728"/>
            <a:ext cx="9149252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70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Beïnvloeding ontwikkeling, productie en 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7773988" cy="4824536"/>
          </a:xfrm>
        </p:spPr>
        <p:txBody>
          <a:bodyPr/>
          <a:lstStyle/>
          <a:p>
            <a:r>
              <a:rPr lang="nl-NL" sz="2400" b="1" dirty="0" smtClean="0"/>
              <a:t>Daglengte en intensiteit </a:t>
            </a:r>
          </a:p>
          <a:p>
            <a:pPr>
              <a:buNone/>
            </a:pPr>
            <a:r>
              <a:rPr lang="nl-NL" sz="2400" dirty="0" smtClean="0"/>
              <a:t>	Korte dag plant</a:t>
            </a:r>
            <a:r>
              <a:rPr lang="nl-NL" sz="2400" dirty="0" smtClean="0">
                <a:sym typeface="Wingdings" pitchFamily="2" charset="2"/>
              </a:rPr>
              <a:t> bij lange dagen meer blad</a:t>
            </a:r>
          </a:p>
          <a:p>
            <a:pPr>
              <a:buNone/>
            </a:pPr>
            <a:r>
              <a:rPr lang="nl-NL" sz="2400" dirty="0" smtClean="0">
                <a:sym typeface="Wingdings" pitchFamily="2" charset="2"/>
              </a:rPr>
              <a:t>    Veel licht in najaar zorgt voor hoger kolfaandeel, zetmeelgehalte en voederwaarde  </a:t>
            </a:r>
          </a:p>
          <a:p>
            <a:pPr>
              <a:buNone/>
            </a:pPr>
            <a:endParaRPr lang="nl-NL" sz="2400" dirty="0" smtClean="0"/>
          </a:p>
          <a:p>
            <a:r>
              <a:rPr lang="nl-NL" sz="2400" b="1" dirty="0" smtClean="0"/>
              <a:t>Temperatuur </a:t>
            </a:r>
          </a:p>
          <a:p>
            <a:pPr>
              <a:buNone/>
            </a:pPr>
            <a:r>
              <a:rPr lang="nl-NL" sz="2400" b="1" dirty="0" smtClean="0"/>
              <a:t>	</a:t>
            </a:r>
            <a:r>
              <a:rPr lang="nl-NL" sz="2400" dirty="0" smtClean="0"/>
              <a:t>Hogere temperatuur </a:t>
            </a:r>
            <a:r>
              <a:rPr lang="nl-NL" sz="2400" dirty="0" smtClean="0">
                <a:sym typeface="Wingdings" pitchFamily="2" charset="2"/>
              </a:rPr>
              <a:t> sneller kiemen, vroeger bloeien, hoger kolfaandeel, hoger zetmeelgehalte en voederwaarde </a:t>
            </a:r>
            <a:endParaRPr lang="nl-NL" sz="2400" b="1" dirty="0" smtClean="0"/>
          </a:p>
          <a:p>
            <a:pPr>
              <a:buNone/>
            </a:pPr>
            <a:r>
              <a:rPr lang="nl-NL" sz="2000" dirty="0" smtClean="0"/>
              <a:t>	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638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Beïnvloeding ontwikkeling, productie en 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/>
          <a:lstStyle/>
          <a:p>
            <a:r>
              <a:rPr lang="nl-NL" sz="2400" b="1" dirty="0" smtClean="0"/>
              <a:t>Vochtvoorziening </a:t>
            </a:r>
          </a:p>
          <a:p>
            <a:pPr>
              <a:buNone/>
            </a:pPr>
            <a:r>
              <a:rPr lang="nl-NL" sz="2400" dirty="0" smtClean="0"/>
              <a:t>	vochttekort tijdens bloei(juli) is schadelijk</a:t>
            </a:r>
            <a:r>
              <a:rPr lang="nl-NL" sz="2400" dirty="0" smtClean="0">
                <a:sym typeface="Wingdings" pitchFamily="2" charset="2"/>
              </a:rPr>
              <a:t> laag kolfaandeel  laag zetmeelgehalte</a:t>
            </a:r>
          </a:p>
          <a:p>
            <a:pPr>
              <a:buNone/>
            </a:pPr>
            <a:endParaRPr lang="nl-NL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nl-NL" sz="2400" dirty="0" smtClean="0">
                <a:sym typeface="Wingdings" pitchFamily="2" charset="2"/>
              </a:rPr>
              <a:t>	productie en opname nutriënten loopt terug</a:t>
            </a:r>
          </a:p>
          <a:p>
            <a:pPr>
              <a:buNone/>
            </a:pPr>
            <a:endParaRPr lang="nl-NL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nl-NL" sz="2400" dirty="0" smtClean="0">
                <a:sym typeface="Wingdings" pitchFamily="2" charset="2"/>
              </a:rPr>
              <a:t>	veroudering celwanden  slechte verteerbaarheid </a:t>
            </a:r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022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17</a:t>
            </a:fld>
            <a:endParaRPr lang="en-US" altLang="nl-NL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3850"/>
            <a:ext cx="6858000" cy="620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9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Beïnvloeding ontwikkeling, productie en 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Nutriëntenvoorziening </a:t>
            </a:r>
          </a:p>
          <a:p>
            <a:pPr>
              <a:buNone/>
            </a:pPr>
            <a:r>
              <a:rPr lang="nl-NL" sz="2400" dirty="0" smtClean="0"/>
              <a:t>Grootste deel nutriënten wordt voor de bloei opgenomen 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Na de bloei vindt herverdeling plaats van de verschillende stoffen plaats (stikstof, fosfaat, kali)</a:t>
            </a: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36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2051720" y="333375"/>
            <a:ext cx="4979318" cy="652463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Opbrengst &amp; voederwaarde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875"/>
            <a:ext cx="8218488" cy="47132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mtClean="0"/>
              <a:t>             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79820"/>
              </p:ext>
            </p:extLst>
          </p:nvPr>
        </p:nvGraphicFramePr>
        <p:xfrm>
          <a:off x="1691680" y="1430087"/>
          <a:ext cx="6313408" cy="3636964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803716"/>
                <a:gridCol w="2295129"/>
                <a:gridCol w="2214563"/>
              </a:tblGrid>
              <a:tr h="640068">
                <a:tc>
                  <a:txBody>
                    <a:bodyPr/>
                    <a:lstStyle/>
                    <a:p>
                      <a:r>
                        <a:rPr lang="nl-NL" sz="2800" b="1" dirty="0" smtClean="0"/>
                        <a:t>Gewas</a:t>
                      </a:r>
                      <a:endParaRPr lang="nl-NL" sz="2800" b="1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Ton </a:t>
                      </a:r>
                      <a:r>
                        <a:rPr lang="nl-NL" sz="2800" b="1" dirty="0" err="1" smtClean="0"/>
                        <a:t>ds</a:t>
                      </a:r>
                      <a:r>
                        <a:rPr lang="nl-NL" sz="2800" b="1" dirty="0" smtClean="0"/>
                        <a:t>/ha</a:t>
                      </a:r>
                      <a:endParaRPr lang="nl-NL" sz="2800" b="1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VEM</a:t>
                      </a:r>
                      <a:endParaRPr lang="nl-NL" sz="2800" b="1" dirty="0"/>
                    </a:p>
                  </a:txBody>
                  <a:tcPr marL="91439" marR="91439" marT="45715" marB="45715"/>
                </a:tc>
              </a:tr>
              <a:tr h="74922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Snijmaïs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16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950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</a:tr>
              <a:tr h="74922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Korrelmaïs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7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1200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</a:tr>
              <a:tr h="74922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MKS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9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1050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</a:tr>
              <a:tr h="74922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CCM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8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1150</a:t>
                      </a:r>
                      <a:endParaRPr lang="nl-NL" sz="2800" dirty="0"/>
                    </a:p>
                  </a:txBody>
                  <a:tcPr marL="91439" marR="91439"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plant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Vegetatief 			</a:t>
            </a:r>
          </a:p>
          <a:p>
            <a:pPr>
              <a:buNone/>
            </a:pPr>
            <a:r>
              <a:rPr lang="nl-NL" dirty="0" smtClean="0"/>
              <a:t> - wortelstelsel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 - stengel </a:t>
            </a:r>
          </a:p>
          <a:p>
            <a:pPr>
              <a:buNone/>
            </a:pPr>
            <a:r>
              <a:rPr lang="nl-NL" dirty="0" smtClean="0"/>
              <a:t> - bladeren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Generatief </a:t>
            </a:r>
            <a:endParaRPr lang="nl-NL" dirty="0"/>
          </a:p>
          <a:p>
            <a:pPr>
              <a:buNone/>
            </a:pPr>
            <a:r>
              <a:rPr lang="nl-NL" dirty="0" smtClean="0"/>
              <a:t> - </a:t>
            </a:r>
            <a:r>
              <a:rPr lang="nl-NL" dirty="0" smtClean="0"/>
              <a:t>kolf </a:t>
            </a:r>
          </a:p>
          <a:p>
            <a:pPr>
              <a:buNone/>
            </a:pPr>
            <a:r>
              <a:rPr lang="nl-NL" dirty="0" smtClean="0"/>
              <a:t> - pluim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</a:t>
            </a:fld>
            <a:endParaRPr lang="en-US" alt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1" y="-33714"/>
            <a:ext cx="3494217" cy="71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Drogestof productie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252536" y="1040858"/>
            <a:ext cx="3532638" cy="20162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 smtClean="0"/>
              <a:t>    </a:t>
            </a:r>
            <a:r>
              <a:rPr lang="nl-NL" dirty="0" smtClean="0"/>
              <a:t>Droge stof verdeling </a:t>
            </a:r>
            <a:r>
              <a:rPr lang="nl-NL" dirty="0" smtClean="0"/>
              <a:t>tijdens groeiseizoen maïs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   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20</a:t>
            </a:fld>
            <a:endParaRPr lang="en-US" altLang="nl-NL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 r="17409"/>
          <a:stretch>
            <a:fillRect/>
          </a:stretch>
        </p:blipFill>
        <p:spPr bwMode="auto">
          <a:xfrm>
            <a:off x="2771800" y="1268761"/>
            <a:ext cx="6151428" cy="55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0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 snijmaïs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113"/>
            <a:ext cx="8219256" cy="4113212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Kwaliteit snijmaïs = </a:t>
            </a:r>
          </a:p>
          <a:p>
            <a:pPr>
              <a:buNone/>
            </a:pPr>
            <a:r>
              <a:rPr lang="nl-NL" dirty="0" smtClean="0"/>
              <a:t>Voederwaarde, zetmeelgehalte en celwandverteerbaarheid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148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 snijmaïs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8715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Kwaliteit snijmaïs = </a:t>
            </a:r>
          </a:p>
          <a:p>
            <a:pPr>
              <a:buNone/>
            </a:pPr>
            <a:r>
              <a:rPr lang="nl-NL" dirty="0" smtClean="0"/>
              <a:t>Voederwaarde, zetmeelgehalte en celwandverteerbaarheid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Voerderwaarde = 	mate waarin de </a:t>
            </a:r>
            <a:r>
              <a:rPr lang="nl-NL" dirty="0" err="1" smtClean="0"/>
              <a:t>ds</a:t>
            </a:r>
            <a:r>
              <a:rPr lang="nl-NL" dirty="0" smtClean="0"/>
              <a:t> benut     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                                    kan </a:t>
            </a:r>
            <a:r>
              <a:rPr lang="nl-NL" dirty="0" smtClean="0"/>
              <a:t>worden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			VEM Voedereenheden melk </a:t>
            </a:r>
          </a:p>
          <a:p>
            <a:pPr>
              <a:buNone/>
            </a:pPr>
            <a:r>
              <a:rPr lang="nl-NL" dirty="0" smtClean="0"/>
              <a:t>				</a:t>
            </a:r>
            <a:r>
              <a:rPr lang="nl-NL" dirty="0" err="1" smtClean="0"/>
              <a:t>VEVl</a:t>
            </a:r>
            <a:r>
              <a:rPr lang="nl-NL" dirty="0" smtClean="0"/>
              <a:t> Voedereenheden vlees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810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113"/>
            <a:ext cx="8363272" cy="4113212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Zetmeelgehalte </a:t>
            </a:r>
            <a:r>
              <a:rPr lang="nl-NL" dirty="0" smtClean="0">
                <a:sym typeface="Wingdings" pitchFamily="2" charset="2"/>
              </a:rPr>
              <a:t> hangt samen met kolfaandeel</a:t>
            </a: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Opslag van koolhydraten in de kolf= zetmeel </a:t>
            </a: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Toename drogestofgehalte= toename van zetmeelgehalte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356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113"/>
            <a:ext cx="8686800" cy="4113212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Celwandverteerbaarheid = verteerbaarheid van   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                                      verschillende bestandsdelen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Toename van zetmeelgehalte = afname  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                                                  celwandgehalte </a:t>
            </a:r>
          </a:p>
          <a:p>
            <a:pPr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Verteerbaarheid neemt af, wanneer celwanden ouder worden</a:t>
            </a:r>
          </a:p>
          <a:p>
            <a:pPr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263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Wiki voedergewassen</a:t>
            </a:r>
            <a:endParaRPr lang="nl-NL" dirty="0" smtClean="0"/>
          </a:p>
          <a:p>
            <a:r>
              <a:rPr lang="nl-NL" dirty="0" smtClean="0"/>
              <a:t>Lees hoofdstuk 2 Handboek snijmaïs</a:t>
            </a:r>
            <a:endParaRPr lang="nl-NL" dirty="0" smtClean="0"/>
          </a:p>
          <a:p>
            <a:r>
              <a:rPr lang="nl-NL" dirty="0" smtClean="0"/>
              <a:t>Maak vragen hoofdstuk 2 Werkboek snijmaïs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631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Vegetatief (stengel en blad)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Begint met bladeren </a:t>
            </a:r>
            <a:r>
              <a:rPr lang="nl-NL" dirty="0" smtClean="0">
                <a:sym typeface="Wingdings" pitchFamily="2" charset="2"/>
              </a:rPr>
              <a:t> stengel </a:t>
            </a:r>
          </a:p>
          <a:p>
            <a:r>
              <a:rPr lang="nl-NL" dirty="0" smtClean="0">
                <a:sym typeface="Wingdings" pitchFamily="2" charset="2"/>
              </a:rPr>
              <a:t>Lengte tot 4 meter </a:t>
            </a:r>
          </a:p>
          <a:p>
            <a:r>
              <a:rPr lang="nl-NL" dirty="0" smtClean="0">
                <a:sym typeface="Wingdings" pitchFamily="2" charset="2"/>
              </a:rPr>
              <a:t>Weinig zijstengels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0306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Generatief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7773988" cy="4401244"/>
          </a:xfrm>
        </p:spPr>
        <p:txBody>
          <a:bodyPr/>
          <a:lstStyle/>
          <a:p>
            <a:r>
              <a:rPr lang="nl-NL" dirty="0" smtClean="0"/>
              <a:t>Tweeslachtige en </a:t>
            </a:r>
            <a:r>
              <a:rPr lang="nl-NL" dirty="0" err="1" smtClean="0"/>
              <a:t>éénhuizige</a:t>
            </a:r>
            <a:r>
              <a:rPr lang="nl-NL" dirty="0" smtClean="0"/>
              <a:t> plant </a:t>
            </a:r>
          </a:p>
          <a:p>
            <a:pPr>
              <a:buNone/>
            </a:pPr>
            <a:r>
              <a:rPr lang="nl-NL" dirty="0" smtClean="0"/>
              <a:t>		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4</a:t>
            </a:fld>
            <a:endParaRPr lang="en-US" alt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015892"/>
            <a:ext cx="9505056" cy="430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0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Wortels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50300" y="1001823"/>
            <a:ext cx="6635080" cy="4929411"/>
          </a:xfrm>
        </p:spPr>
        <p:txBody>
          <a:bodyPr/>
          <a:lstStyle/>
          <a:p>
            <a:r>
              <a:rPr lang="nl-NL" dirty="0" smtClean="0"/>
              <a:t>1 wortelkiem met zijwortels</a:t>
            </a:r>
          </a:p>
          <a:p>
            <a:r>
              <a:rPr lang="nl-NL" dirty="0" smtClean="0"/>
              <a:t>Kroonwortels aan stengelknopen </a:t>
            </a:r>
            <a:r>
              <a:rPr lang="nl-NL" dirty="0" smtClean="0">
                <a:sym typeface="Wingdings" pitchFamily="2" charset="2"/>
              </a:rPr>
              <a:t> versteviging en evt. opname vocht en </a:t>
            </a:r>
            <a:r>
              <a:rPr lang="nl-NL" dirty="0" smtClean="0">
                <a:sym typeface="Wingdings" pitchFamily="2" charset="2"/>
              </a:rPr>
              <a:t>nutriënten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5</a:t>
            </a:fld>
            <a:endParaRPr lang="en-US" altLang="nl-NL"/>
          </a:p>
        </p:txBody>
      </p:sp>
      <p:pic>
        <p:nvPicPr>
          <p:cNvPr id="4098" name="Picture 2" descr="http://www.groen.net/uploadedImages/Opzoeken/Tuinwoordenboek/steunwort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3851920" cy="3248454"/>
          </a:xfrm>
          <a:prstGeom prst="rect">
            <a:avLst/>
          </a:prstGeom>
          <a:noFill/>
        </p:spPr>
      </p:pic>
      <p:pic>
        <p:nvPicPr>
          <p:cNvPr id="4100" name="Picture 4" descr="https://pbs.twimg.com/media/BuSCttKCYAEWGoB.jpg:large"/>
          <p:cNvPicPr>
            <a:picLocks noChangeAspect="1" noChangeArrowheads="1"/>
          </p:cNvPicPr>
          <p:nvPr/>
        </p:nvPicPr>
        <p:blipFill>
          <a:blip r:embed="rId4" cstate="print"/>
          <a:srcRect l="50400" b="28301"/>
          <a:stretch>
            <a:fillRect/>
          </a:stretch>
        </p:blipFill>
        <p:spPr bwMode="auto">
          <a:xfrm>
            <a:off x="611560" y="3265506"/>
            <a:ext cx="2880320" cy="3043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97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u="sng" dirty="0">
                <a:hlinkClick r:id="rId2"/>
              </a:rPr>
              <a:t>http://www.schooltv.nl/video/hoe-groeit-mais-het-hele-groeiproces-van-maiskorrel-tot-maiskolf/</a:t>
            </a:r>
            <a:endParaRPr lang="nl-NL" altLang="nl-NL" u="sng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0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 plant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Ontwikkelstadia</a:t>
            </a:r>
          </a:p>
          <a:p>
            <a:r>
              <a:rPr lang="nl-NL" dirty="0" smtClean="0"/>
              <a:t>Kieming </a:t>
            </a:r>
          </a:p>
          <a:p>
            <a:r>
              <a:rPr lang="nl-NL" dirty="0" smtClean="0"/>
              <a:t>Vegetatieve ontwikkeling </a:t>
            </a:r>
          </a:p>
          <a:p>
            <a:r>
              <a:rPr lang="nl-NL" dirty="0" smtClean="0"/>
              <a:t>Bloei </a:t>
            </a:r>
          </a:p>
          <a:p>
            <a:r>
              <a:rPr lang="nl-NL" dirty="0" smtClean="0"/>
              <a:t>Korrelvulling </a:t>
            </a:r>
          </a:p>
          <a:p>
            <a:r>
              <a:rPr lang="nl-NL" dirty="0" err="1" smtClean="0"/>
              <a:t>Afrijping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773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8</a:t>
            </a:fld>
            <a:endParaRPr lang="en-US" altLang="nl-NL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5288"/>
            <a:ext cx="7164288" cy="64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95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Kieming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r>
              <a:rPr lang="nl-NL" dirty="0" smtClean="0"/>
              <a:t>Minimum 8-10 graden bodemtemperatuur </a:t>
            </a:r>
          </a:p>
          <a:p>
            <a:r>
              <a:rPr lang="nl-NL" dirty="0" smtClean="0"/>
              <a:t>Eind april </a:t>
            </a:r>
          </a:p>
          <a:p>
            <a:r>
              <a:rPr lang="nl-NL" dirty="0" smtClean="0"/>
              <a:t>Aanwezigheid van voldoende water en zuurstof</a:t>
            </a:r>
          </a:p>
          <a:p>
            <a:r>
              <a:rPr lang="nl-NL" dirty="0" smtClean="0"/>
              <a:t>1 kiemwortel</a:t>
            </a:r>
          </a:p>
          <a:p>
            <a:r>
              <a:rPr lang="nl-NL" dirty="0" smtClean="0"/>
              <a:t>Zaai </a:t>
            </a:r>
            <a:r>
              <a:rPr lang="nl-NL" dirty="0" smtClean="0">
                <a:sym typeface="Wingdings" pitchFamily="2" charset="2"/>
              </a:rPr>
              <a:t> opkomst = 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    1 tot 3 weken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9</a:t>
            </a:fld>
            <a:endParaRPr lang="en-US" altLang="nl-NL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46214"/>
            <a:ext cx="46457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9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575</Words>
  <Application>Microsoft Office PowerPoint</Application>
  <PresentationFormat>Diavoorstelling (4:3)</PresentationFormat>
  <Paragraphs>210</Paragraphs>
  <Slides>25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Kantoorthema</vt:lpstr>
      <vt:lpstr>PowerPoint-presentatie</vt:lpstr>
      <vt:lpstr>De plant </vt:lpstr>
      <vt:lpstr>Vegetatief (stengel en blad)</vt:lpstr>
      <vt:lpstr>Generatief </vt:lpstr>
      <vt:lpstr>Wortels</vt:lpstr>
      <vt:lpstr>PowerPoint-presentatie</vt:lpstr>
      <vt:lpstr>Ontwikkeling plant</vt:lpstr>
      <vt:lpstr>PowerPoint-presentatie</vt:lpstr>
      <vt:lpstr>Kieming </vt:lpstr>
      <vt:lpstr>Blad- en stengelontwikkeling </vt:lpstr>
      <vt:lpstr>Wortelontwikkeling</vt:lpstr>
      <vt:lpstr>Bloei </vt:lpstr>
      <vt:lpstr>Korrelvulling en afrijping </vt:lpstr>
      <vt:lpstr>PowerPoint-presentatie</vt:lpstr>
      <vt:lpstr>Beïnvloeding ontwikkeling, productie en kwaliteit</vt:lpstr>
      <vt:lpstr>Beïnvloeding ontwikkeling, productie en kwaliteit</vt:lpstr>
      <vt:lpstr>PowerPoint-presentatie</vt:lpstr>
      <vt:lpstr>Beïnvloeding ontwikkeling, productie en kwaliteit</vt:lpstr>
      <vt:lpstr>Opbrengst &amp; voederwaarde</vt:lpstr>
      <vt:lpstr>Drogestof productie </vt:lpstr>
      <vt:lpstr>Kwaliteit snijmaïs</vt:lpstr>
      <vt:lpstr>Kwaliteit snijmaïs</vt:lpstr>
      <vt:lpstr>PowerPoint-presentatie</vt:lpstr>
      <vt:lpstr>PowerPoint-presentatie</vt:lpstr>
      <vt:lpstr>Opdracht 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Carolien Sengers</cp:lastModifiedBy>
  <cp:revision>143</cp:revision>
  <cp:lastPrinted>2014-09-10T07:45:02Z</cp:lastPrinted>
  <dcterms:created xsi:type="dcterms:W3CDTF">2013-11-15T15:05:42Z</dcterms:created>
  <dcterms:modified xsi:type="dcterms:W3CDTF">2017-05-11T13:38:02Z</dcterms:modified>
</cp:coreProperties>
</file>